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6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</p:sldIdLst>
  <p:sldSz cx="9144000" cy="5143500" type="screen16x9"/>
  <p:notesSz cx="9144000" cy="514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E251D28-8161-4296-9A64-F5CF3F5CD04D}">
          <p14:sldIdLst/>
        </p14:section>
        <p14:section name="Untitled Section" id="{1B7CDA90-E9CD-4084-8FDE-720E5731B30B}">
          <p14:sldIdLst>
            <p14:sldId id="257"/>
            <p14:sldId id="256"/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265" autoAdjust="0"/>
    <p:restoredTop sz="94660"/>
  </p:normalViewPr>
  <p:slideViewPr>
    <p:cSldViewPr>
      <p:cViewPr varScale="1">
        <p:scale>
          <a:sx n="108" d="100"/>
          <a:sy n="108" d="100"/>
        </p:scale>
        <p:origin x="149" y="77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954674" y="664214"/>
            <a:ext cx="7234650" cy="6337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012625" y="3544166"/>
            <a:ext cx="7118749" cy="12515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183005"/>
            <a:ext cx="3977640" cy="33947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7/25/2020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7/25/2020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7/25/2020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182793" y="516525"/>
            <a:ext cx="2778412" cy="4267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8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620494" y="1961642"/>
            <a:ext cx="5903010" cy="20681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4783455"/>
            <a:ext cx="292608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7/25/2020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6583680" y="4783455"/>
            <a:ext cx="2103120" cy="2571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jpg"/><Relationship Id="rId5" Type="http://schemas.openxmlformats.org/officeDocument/2006/relationships/image" Target="../media/image10.jpg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/>
          <p:nvPr/>
        </p:nvSpPr>
        <p:spPr>
          <a:xfrm>
            <a:off x="5576375" y="0"/>
            <a:ext cx="3568065" cy="5143500"/>
          </a:xfrm>
          <a:custGeom>
            <a:avLst/>
            <a:gdLst/>
            <a:ahLst/>
            <a:cxnLst/>
            <a:rect l="l" t="t" r="r" b="b"/>
            <a:pathLst>
              <a:path w="3568065" h="5143500">
                <a:moveTo>
                  <a:pt x="0" y="0"/>
                </a:moveTo>
                <a:lnTo>
                  <a:pt x="3567624" y="0"/>
                </a:lnTo>
                <a:lnTo>
                  <a:pt x="3567624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ctrTitle"/>
          </p:nvPr>
        </p:nvSpPr>
        <p:spPr>
          <a:xfrm>
            <a:off x="209565" y="349996"/>
            <a:ext cx="7234650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ts val="3590"/>
              </a:lnSpc>
            </a:pPr>
            <a:r>
              <a:rPr lang="en-US" sz="4000" dirty="0" err="1">
                <a:latin typeface="Lucida Sans"/>
                <a:cs typeface="Lucida Sans"/>
              </a:rPr>
              <a:t>LeadHers</a:t>
            </a:r>
            <a:r>
              <a:rPr lang="en-US" sz="4000" dirty="0">
                <a:latin typeface="Lucida Sans"/>
                <a:cs typeface="Lucida Sans"/>
              </a:rPr>
              <a:t> of WAP</a:t>
            </a:r>
            <a:endParaRPr sz="4000" dirty="0">
              <a:latin typeface="Lucida Sans"/>
              <a:cs typeface="Lucida Sans"/>
            </a:endParaRPr>
          </a:p>
        </p:txBody>
      </p:sp>
      <p:sp>
        <p:nvSpPr>
          <p:cNvPr id="17" name="Subtitle 16">
            <a:extLst>
              <a:ext uri="{FF2B5EF4-FFF2-40B4-BE49-F238E27FC236}">
                <a16:creationId xmlns:a16="http://schemas.microsoft.com/office/drawing/2014/main" id="{EEF6BB81-2893-4988-8A1E-8F371F8146A9}"/>
              </a:ext>
            </a:extLst>
          </p:cNvPr>
          <p:cNvSpPr>
            <a:spLocks noGrp="1"/>
          </p:cNvSpPr>
          <p:nvPr>
            <p:ph type="subTitle" idx="4"/>
          </p:nvPr>
        </p:nvSpPr>
        <p:spPr>
          <a:xfrm>
            <a:off x="209565" y="2684643"/>
            <a:ext cx="3822061" cy="1429943"/>
          </a:xfrm>
        </p:spPr>
        <p:txBody>
          <a:bodyPr/>
          <a:lstStyle/>
          <a:p>
            <a:pPr marL="12700">
              <a:lnSpc>
                <a:spcPts val="3590"/>
              </a:lnSpc>
            </a:pPr>
            <a:r>
              <a:rPr lang="en-US" sz="3200" spc="-140" dirty="0">
                <a:solidFill>
                  <a:srgbClr val="666666"/>
                </a:solidFill>
                <a:latin typeface="Lucida Sans"/>
                <a:cs typeface="Lucida Sans"/>
              </a:rPr>
              <a:t>Getting started with</a:t>
            </a:r>
            <a:endParaRPr lang="en-US" sz="3200" dirty="0">
              <a:latin typeface="Lucida Sans"/>
              <a:cs typeface="Lucida Sans"/>
            </a:endParaRPr>
          </a:p>
          <a:p>
            <a:pPr marL="12700">
              <a:lnSpc>
                <a:spcPts val="4310"/>
              </a:lnSpc>
            </a:pPr>
            <a:r>
              <a:rPr lang="en-US" sz="3200" spc="-145" dirty="0">
                <a:latin typeface="Lucida Sans"/>
                <a:cs typeface="Lucida Sans"/>
              </a:rPr>
              <a:t>Git </a:t>
            </a:r>
            <a:r>
              <a:rPr lang="en-US" sz="3200" spc="-170" dirty="0">
                <a:latin typeface="Lucida Sans"/>
                <a:cs typeface="Lucida Sans"/>
              </a:rPr>
              <a:t>and</a:t>
            </a:r>
            <a:r>
              <a:rPr lang="en-US" sz="3200" spc="-415" dirty="0">
                <a:latin typeface="Lucida Sans"/>
                <a:cs typeface="Lucida Sans"/>
              </a:rPr>
              <a:t> </a:t>
            </a:r>
            <a:r>
              <a:rPr lang="en-US" sz="3200" spc="-170" dirty="0">
                <a:latin typeface="Lucida Sans"/>
                <a:cs typeface="Lucida Sans"/>
              </a:rPr>
              <a:t>GitHub</a:t>
            </a:r>
            <a:endParaRPr lang="en-US" sz="3200" dirty="0"/>
          </a:p>
        </p:txBody>
      </p:sp>
      <p:sp>
        <p:nvSpPr>
          <p:cNvPr id="5" name="object 5"/>
          <p:cNvSpPr/>
          <p:nvPr/>
        </p:nvSpPr>
        <p:spPr>
          <a:xfrm>
            <a:off x="5932937" y="694850"/>
            <a:ext cx="2622674" cy="26226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44325" y="1788324"/>
            <a:ext cx="678180" cy="78105"/>
          </a:xfrm>
          <a:custGeom>
            <a:avLst/>
            <a:gdLst/>
            <a:ahLst/>
            <a:cxnLst/>
            <a:rect l="l" t="t" r="r" b="b"/>
            <a:pathLst>
              <a:path w="678180" h="78105">
                <a:moveTo>
                  <a:pt x="0" y="0"/>
                </a:moveTo>
                <a:lnTo>
                  <a:pt x="677699" y="0"/>
                </a:lnTo>
                <a:lnTo>
                  <a:pt x="677699" y="77699"/>
                </a:lnTo>
                <a:lnTo>
                  <a:pt x="0" y="776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12375" y="3298475"/>
            <a:ext cx="963450" cy="9634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75062" y="3513549"/>
            <a:ext cx="438074" cy="4380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920354" y="4237559"/>
            <a:ext cx="2257316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000" spc="-45" dirty="0">
                <a:solidFill>
                  <a:srgbClr val="FFFFFF"/>
                </a:solidFill>
                <a:latin typeface="Arial"/>
                <a:cs typeface="Arial"/>
              </a:rPr>
              <a:t>@</a:t>
            </a:r>
            <a:r>
              <a:rPr lang="en-US" sz="2000" spc="-45" dirty="0" err="1">
                <a:solidFill>
                  <a:srgbClr val="FFFFFF"/>
                </a:solidFill>
                <a:latin typeface="Arial"/>
                <a:cs typeface="Arial"/>
              </a:rPr>
              <a:t>loveneeshdhir</a:t>
            </a:r>
            <a:endParaRPr sz="2000" dirty="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lang="en-US" sz="2000" spc="-65" dirty="0" err="1">
                <a:solidFill>
                  <a:srgbClr val="FFFFFF"/>
                </a:solidFill>
                <a:latin typeface="Lucida Sans"/>
                <a:cs typeface="Lucida Sans"/>
              </a:rPr>
              <a:t>Loveneesh</a:t>
            </a:r>
            <a:r>
              <a:rPr lang="en-US" sz="2000" spc="-65" dirty="0">
                <a:solidFill>
                  <a:srgbClr val="FFFFFF"/>
                </a:solidFill>
                <a:latin typeface="Lucida Sans"/>
                <a:cs typeface="Lucida Sans"/>
              </a:rPr>
              <a:t> Dhir</a:t>
            </a:r>
            <a:endParaRPr sz="2000" dirty="0">
              <a:latin typeface="Lucida Sans"/>
              <a:cs typeface="Lucida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332232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/>
              <a:t>What </a:t>
            </a:r>
            <a:r>
              <a:rPr spc="45" dirty="0"/>
              <a:t>is </a:t>
            </a:r>
            <a:r>
              <a:rPr spc="-40" dirty="0"/>
              <a:t>a</a:t>
            </a:r>
            <a:r>
              <a:rPr spc="-350" dirty="0"/>
              <a:t> </a:t>
            </a:r>
            <a:r>
              <a:rPr spc="-10" dirty="0"/>
              <a:t>repository?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384725" y="1760140"/>
            <a:ext cx="5007610" cy="18529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repository </a:t>
            </a:r>
            <a:r>
              <a:rPr sz="2000" spc="30" dirty="0">
                <a:solidFill>
                  <a:srgbClr val="595959"/>
                </a:solidFill>
                <a:latin typeface="Arial"/>
                <a:cs typeface="Arial"/>
              </a:rPr>
              <a:t>is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container </a:t>
            </a:r>
            <a:r>
              <a:rPr sz="2000" spc="35" dirty="0">
                <a:solidFill>
                  <a:srgbClr val="595959"/>
                </a:solidFill>
                <a:latin typeface="Arial"/>
                <a:cs typeface="Arial"/>
              </a:rPr>
              <a:t>that </a:t>
            </a:r>
            <a:r>
              <a:rPr sz="2000" dirty="0">
                <a:solidFill>
                  <a:srgbClr val="595959"/>
                </a:solidFill>
                <a:latin typeface="Arial"/>
                <a:cs typeface="Arial"/>
              </a:rPr>
              <a:t>houses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project </a:t>
            </a:r>
            <a:r>
              <a:rPr sz="2000" spc="-10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2000" spc="30" dirty="0">
                <a:solidFill>
                  <a:srgbClr val="595959"/>
                </a:solidFill>
                <a:latin typeface="Arial"/>
                <a:cs typeface="Arial"/>
              </a:rPr>
              <a:t>its’ </a:t>
            </a:r>
            <a:r>
              <a:rPr sz="2000" spc="-5" dirty="0">
                <a:solidFill>
                  <a:srgbClr val="595959"/>
                </a:solidFill>
                <a:latin typeface="Arial"/>
                <a:cs typeface="Arial"/>
              </a:rPr>
              <a:t>history. </a:t>
            </a:r>
            <a:r>
              <a:rPr sz="2000" spc="60" dirty="0">
                <a:solidFill>
                  <a:srgbClr val="595959"/>
                </a:solidFill>
                <a:latin typeface="Arial"/>
                <a:cs typeface="Arial"/>
              </a:rPr>
              <a:t>If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project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folder 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contains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2000" b="1" spc="-155" dirty="0">
                <a:solidFill>
                  <a:srgbClr val="595959"/>
                </a:solidFill>
                <a:latin typeface="Trebuchet MS"/>
                <a:cs typeface="Trebuchet MS"/>
              </a:rPr>
              <a:t>“.git”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folder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you’re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working</a:t>
            </a:r>
            <a:r>
              <a:rPr sz="2000" spc="-2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45" dirty="0">
                <a:solidFill>
                  <a:srgbClr val="595959"/>
                </a:solidFill>
                <a:latin typeface="Arial"/>
                <a:cs typeface="Arial"/>
              </a:rPr>
              <a:t>with 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000" spc="-14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5" dirty="0">
                <a:solidFill>
                  <a:srgbClr val="595959"/>
                </a:solidFill>
                <a:latin typeface="Arial"/>
                <a:cs typeface="Arial"/>
              </a:rPr>
              <a:t>repository!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499000" y="364825"/>
            <a:ext cx="3644999" cy="460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12285" cy="5143500"/>
          </a:xfrm>
          <a:custGeom>
            <a:avLst/>
            <a:gdLst/>
            <a:ahLst/>
            <a:cxnLst/>
            <a:rect l="l" t="t" r="r" b="b"/>
            <a:pathLst>
              <a:path w="4312285" h="5143500">
                <a:moveTo>
                  <a:pt x="0" y="0"/>
                </a:moveTo>
                <a:lnTo>
                  <a:pt x="4312025" y="0"/>
                </a:lnTo>
                <a:lnTo>
                  <a:pt x="431202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2025" y="0"/>
            <a:ext cx="4832350" cy="5143500"/>
          </a:xfrm>
          <a:custGeom>
            <a:avLst/>
            <a:gdLst/>
            <a:ahLst/>
            <a:cxnLst/>
            <a:rect l="l" t="t" r="r" b="b"/>
            <a:pathLst>
              <a:path w="4832350" h="5143500">
                <a:moveTo>
                  <a:pt x="0" y="0"/>
                </a:moveTo>
                <a:lnTo>
                  <a:pt x="4832099" y="0"/>
                </a:lnTo>
                <a:lnTo>
                  <a:pt x="48320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100" y="1554464"/>
            <a:ext cx="2291080" cy="171640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14599"/>
              </a:lnSpc>
            </a:pPr>
            <a:r>
              <a:rPr sz="4800" spc="-60" dirty="0">
                <a:solidFill>
                  <a:srgbClr val="FFFFFF"/>
                </a:solidFill>
                <a:latin typeface="Arial"/>
                <a:cs typeface="Arial"/>
              </a:rPr>
              <a:t>Let’s</a:t>
            </a:r>
            <a:r>
              <a:rPr sz="4800" spc="-23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40" dirty="0">
                <a:solidFill>
                  <a:srgbClr val="FFFFFF"/>
                </a:solidFill>
                <a:latin typeface="Arial"/>
                <a:cs typeface="Arial"/>
              </a:rPr>
              <a:t>get  </a:t>
            </a:r>
            <a:r>
              <a:rPr sz="4800" spc="50" dirty="0">
                <a:solidFill>
                  <a:srgbClr val="FFFFFF"/>
                </a:solidFill>
                <a:latin typeface="Arial"/>
                <a:cs typeface="Arial"/>
              </a:rPr>
              <a:t>started!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1150" y="1992225"/>
            <a:ext cx="1061700" cy="106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6275" y="2268300"/>
            <a:ext cx="471449" cy="47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293725" y="664214"/>
            <a:ext cx="315277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60" dirty="0"/>
              <a:t>If </a:t>
            </a:r>
            <a:r>
              <a:rPr sz="2000" spc="-20" dirty="0"/>
              <a:t>you </a:t>
            </a:r>
            <a:r>
              <a:rPr sz="2000" spc="-35" dirty="0"/>
              <a:t>are </a:t>
            </a:r>
            <a:r>
              <a:rPr sz="2000" spc="5" dirty="0"/>
              <a:t>on windows,</a:t>
            </a:r>
            <a:r>
              <a:rPr sz="2000" spc="-375" dirty="0"/>
              <a:t> </a:t>
            </a:r>
            <a:r>
              <a:rPr sz="2000" spc="-10" dirty="0"/>
              <a:t>open  </a:t>
            </a:r>
            <a:r>
              <a:rPr sz="2000" spc="-35" dirty="0"/>
              <a:t>Git-Bash.</a:t>
            </a:r>
            <a:endParaRPr sz="2000"/>
          </a:p>
        </p:txBody>
      </p:sp>
      <p:sp>
        <p:nvSpPr>
          <p:cNvPr id="8" name="object 8"/>
          <p:cNvSpPr txBox="1"/>
          <p:nvPr/>
        </p:nvSpPr>
        <p:spPr>
          <a:xfrm>
            <a:off x="5293725" y="2797815"/>
            <a:ext cx="3325495" cy="633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sz="2000" spc="60" dirty="0">
                <a:latin typeface="Arial"/>
                <a:cs typeface="Arial"/>
              </a:rPr>
              <a:t>If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you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are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on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5" dirty="0">
                <a:latin typeface="Arial"/>
                <a:cs typeface="Arial"/>
              </a:rPr>
              <a:t>linux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or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Mac,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10" dirty="0">
                <a:latin typeface="Arial"/>
                <a:cs typeface="Arial"/>
              </a:rPr>
              <a:t>ﬁre  </a:t>
            </a:r>
            <a:r>
              <a:rPr sz="2000" spc="-5" dirty="0">
                <a:latin typeface="Arial"/>
                <a:cs typeface="Arial"/>
              </a:rPr>
              <a:t>up </a:t>
            </a:r>
            <a:r>
              <a:rPr sz="2000" spc="-30" dirty="0">
                <a:latin typeface="Arial"/>
                <a:cs typeface="Arial"/>
              </a:rPr>
              <a:t>a</a:t>
            </a:r>
            <a:r>
              <a:rPr sz="2000" spc="-200" dirty="0">
                <a:latin typeface="Arial"/>
                <a:cs typeface="Arial"/>
              </a:rPr>
              <a:t> </a:t>
            </a:r>
            <a:r>
              <a:rPr sz="2000" spc="15" dirty="0">
                <a:latin typeface="Arial"/>
                <a:cs typeface="Arial"/>
              </a:rPr>
              <a:t>terminal.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14174" y="1488899"/>
            <a:ext cx="845824" cy="84582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61600" y="3697625"/>
            <a:ext cx="1000549" cy="100054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1009275" y="516525"/>
            <a:ext cx="393509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dirty="0">
                <a:solidFill>
                  <a:srgbClr val="FFFFFF"/>
                </a:solidFill>
                <a:latin typeface="Arial"/>
                <a:cs typeface="Arial"/>
              </a:rPr>
              <a:t>Let </a:t>
            </a:r>
            <a:r>
              <a:rPr sz="2800" spc="65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2800" spc="-54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know who </a:t>
            </a:r>
            <a:r>
              <a:rPr sz="2800" spc="-25" dirty="0">
                <a:solidFill>
                  <a:srgbClr val="FFFFFF"/>
                </a:solidFill>
                <a:latin typeface="Arial"/>
                <a:cs typeface="Arial"/>
              </a:rPr>
              <a:t>you </a:t>
            </a:r>
            <a:r>
              <a:rPr sz="2800" spc="-45" dirty="0">
                <a:solidFill>
                  <a:srgbClr val="FFFFFF"/>
                </a:solidFill>
                <a:latin typeface="Arial"/>
                <a:cs typeface="Arial"/>
              </a:rPr>
              <a:t>are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52400" y="660525"/>
            <a:ext cx="8839199" cy="349424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ubTitle" idx="4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49300"/>
              </a:lnSpc>
            </a:pPr>
            <a:r>
              <a:rPr spc="-15" dirty="0"/>
              <a:t>GitHub </a:t>
            </a:r>
            <a:r>
              <a:rPr spc="-5" dirty="0"/>
              <a:t>uses </a:t>
            </a:r>
            <a:r>
              <a:rPr spc="5" dirty="0"/>
              <a:t>the </a:t>
            </a:r>
            <a:r>
              <a:rPr spc="15" dirty="0"/>
              <a:t>email </a:t>
            </a:r>
            <a:r>
              <a:rPr spc="-5" dirty="0"/>
              <a:t>address </a:t>
            </a:r>
            <a:r>
              <a:rPr spc="20" dirty="0"/>
              <a:t>set </a:t>
            </a:r>
            <a:r>
              <a:rPr spc="10" dirty="0"/>
              <a:t>in </a:t>
            </a:r>
            <a:r>
              <a:rPr spc="-10" dirty="0"/>
              <a:t>your </a:t>
            </a:r>
            <a:r>
              <a:rPr spc="20" dirty="0"/>
              <a:t>local </a:t>
            </a:r>
            <a:r>
              <a:rPr spc="-20" dirty="0"/>
              <a:t>Git </a:t>
            </a:r>
            <a:r>
              <a:rPr spc="20" dirty="0"/>
              <a:t>conﬁguration </a:t>
            </a:r>
            <a:r>
              <a:rPr spc="45" dirty="0"/>
              <a:t>to  </a:t>
            </a:r>
            <a:r>
              <a:rPr spc="15" dirty="0"/>
              <a:t>associate</a:t>
            </a:r>
            <a:r>
              <a:rPr spc="-60" dirty="0"/>
              <a:t> </a:t>
            </a:r>
            <a:r>
              <a:rPr spc="50" dirty="0"/>
              <a:t>commits</a:t>
            </a:r>
            <a:r>
              <a:rPr spc="-60" dirty="0"/>
              <a:t> </a:t>
            </a:r>
            <a:r>
              <a:rPr spc="-5" dirty="0"/>
              <a:t>pushed</a:t>
            </a:r>
            <a:r>
              <a:rPr spc="-60" dirty="0"/>
              <a:t> </a:t>
            </a:r>
            <a:r>
              <a:rPr spc="50" dirty="0"/>
              <a:t>from</a:t>
            </a:r>
            <a:r>
              <a:rPr spc="-60" dirty="0"/>
              <a:t> </a:t>
            </a:r>
            <a:r>
              <a:rPr spc="5" dirty="0"/>
              <a:t>the</a:t>
            </a:r>
            <a:r>
              <a:rPr spc="-60" dirty="0"/>
              <a:t> </a:t>
            </a:r>
            <a:r>
              <a:rPr spc="25" dirty="0"/>
              <a:t>command</a:t>
            </a:r>
            <a:r>
              <a:rPr spc="-60" dirty="0"/>
              <a:t> </a:t>
            </a:r>
            <a:r>
              <a:rPr dirty="0"/>
              <a:t>line</a:t>
            </a:r>
            <a:r>
              <a:rPr spc="-60" dirty="0"/>
              <a:t> </a:t>
            </a:r>
            <a:r>
              <a:rPr spc="40" dirty="0"/>
              <a:t>with</a:t>
            </a:r>
            <a:r>
              <a:rPr spc="-60" dirty="0"/>
              <a:t> </a:t>
            </a:r>
            <a:r>
              <a:rPr spc="-10" dirty="0"/>
              <a:t>your</a:t>
            </a:r>
            <a:r>
              <a:rPr spc="-60" dirty="0"/>
              <a:t> </a:t>
            </a:r>
            <a:r>
              <a:rPr spc="-15" dirty="0"/>
              <a:t>GitHub  </a:t>
            </a:r>
            <a:r>
              <a:rPr spc="15" dirty="0"/>
              <a:t>account.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431927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5" dirty="0">
                <a:solidFill>
                  <a:srgbClr val="FFFFFF"/>
                </a:solidFill>
              </a:rPr>
              <a:t>Initializing </a:t>
            </a:r>
            <a:r>
              <a:rPr spc="-40" dirty="0">
                <a:solidFill>
                  <a:srgbClr val="FFFFFF"/>
                </a:solidFill>
              </a:rPr>
              <a:t>a </a:t>
            </a:r>
            <a:r>
              <a:rPr spc="-5" dirty="0">
                <a:solidFill>
                  <a:srgbClr val="FFFFFF"/>
                </a:solidFill>
              </a:rPr>
              <a:t>new</a:t>
            </a:r>
            <a:r>
              <a:rPr spc="-310" dirty="0">
                <a:solidFill>
                  <a:srgbClr val="FFFFFF"/>
                </a:solidFill>
              </a:rPr>
              <a:t> </a:t>
            </a:r>
            <a:r>
              <a:rPr spc="15" dirty="0">
                <a:solidFill>
                  <a:srgbClr val="FFFFFF"/>
                </a:solidFill>
              </a:rPr>
              <a:t>repository</a:t>
            </a:r>
          </a:p>
        </p:txBody>
      </p:sp>
      <p:sp>
        <p:nvSpPr>
          <p:cNvPr id="4" name="object 4"/>
          <p:cNvSpPr/>
          <p:nvPr/>
        </p:nvSpPr>
        <p:spPr>
          <a:xfrm>
            <a:off x="152400" y="1170124"/>
            <a:ext cx="8819560" cy="382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84725" y="1014276"/>
            <a:ext cx="146748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40" dirty="0">
                <a:latin typeface="Arial"/>
                <a:cs typeface="Arial"/>
              </a:rPr>
              <a:t>Commits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4725" y="1732865"/>
            <a:ext cx="4348480" cy="13957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Checkpoints/Snapshot </a:t>
            </a:r>
            <a:r>
              <a:rPr sz="2000" spc="80" dirty="0">
                <a:solidFill>
                  <a:srgbClr val="595959"/>
                </a:solidFill>
                <a:latin typeface="Arial"/>
                <a:cs typeface="Arial"/>
              </a:rPr>
              <a:t>of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the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state </a:t>
            </a:r>
            <a:r>
              <a:rPr sz="2000" spc="80" dirty="0">
                <a:solidFill>
                  <a:srgbClr val="595959"/>
                </a:solidFill>
                <a:latin typeface="Arial"/>
                <a:cs typeface="Arial"/>
              </a:rPr>
              <a:t>of  </a:t>
            </a:r>
            <a:r>
              <a:rPr sz="2000" spc="-15" dirty="0">
                <a:solidFill>
                  <a:srgbClr val="595959"/>
                </a:solidFill>
                <a:latin typeface="Arial"/>
                <a:cs typeface="Arial"/>
              </a:rPr>
              <a:t>your </a:t>
            </a:r>
            <a:r>
              <a:rPr sz="2000" spc="10" dirty="0">
                <a:solidFill>
                  <a:srgbClr val="595959"/>
                </a:solidFill>
                <a:latin typeface="Arial"/>
                <a:cs typeface="Arial"/>
              </a:rPr>
              <a:t>repository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(project) </a:t>
            </a:r>
            <a:r>
              <a:rPr sz="2000" spc="35" dirty="0">
                <a:solidFill>
                  <a:srgbClr val="595959"/>
                </a:solidFill>
                <a:latin typeface="Arial"/>
                <a:cs typeface="Arial"/>
              </a:rPr>
              <a:t>at </a:t>
            </a:r>
            <a:r>
              <a:rPr sz="2000" spc="-30" dirty="0">
                <a:solidFill>
                  <a:srgbClr val="595959"/>
                </a:solidFill>
                <a:latin typeface="Arial"/>
                <a:cs typeface="Arial"/>
              </a:rPr>
              <a:t>a</a:t>
            </a:r>
            <a:r>
              <a:rPr sz="2000" spc="-39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2000" spc="20" dirty="0">
                <a:solidFill>
                  <a:srgbClr val="595959"/>
                </a:solidFill>
                <a:latin typeface="Arial"/>
                <a:cs typeface="Arial"/>
              </a:rPr>
              <a:t>particular  </a:t>
            </a:r>
            <a:r>
              <a:rPr sz="2000" spc="25" dirty="0">
                <a:solidFill>
                  <a:srgbClr val="595959"/>
                </a:solidFill>
                <a:latin typeface="Arial"/>
                <a:cs typeface="Arial"/>
              </a:rPr>
              <a:t>time.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079025" y="539262"/>
            <a:ext cx="4064974" cy="40649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413004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Creating </a:t>
            </a:r>
            <a:r>
              <a:rPr spc="-15" dirty="0">
                <a:solidFill>
                  <a:srgbClr val="FFFFFF"/>
                </a:solidFill>
              </a:rPr>
              <a:t>your </a:t>
            </a:r>
            <a:r>
              <a:rPr spc="80" dirty="0">
                <a:solidFill>
                  <a:srgbClr val="FFFFFF"/>
                </a:solidFill>
              </a:rPr>
              <a:t>ﬁrst</a:t>
            </a:r>
            <a:r>
              <a:rPr spc="-270" dirty="0">
                <a:solidFill>
                  <a:srgbClr val="FFFFFF"/>
                </a:solidFill>
              </a:rPr>
              <a:t> </a:t>
            </a:r>
            <a:r>
              <a:rPr spc="85" dirty="0">
                <a:solidFill>
                  <a:srgbClr val="FFFFFF"/>
                </a:solidFill>
              </a:rPr>
              <a:t>commit</a:t>
            </a:r>
          </a:p>
        </p:txBody>
      </p:sp>
      <p:sp>
        <p:nvSpPr>
          <p:cNvPr id="4" name="object 4"/>
          <p:cNvSpPr/>
          <p:nvPr/>
        </p:nvSpPr>
        <p:spPr>
          <a:xfrm>
            <a:off x="0" y="1414706"/>
            <a:ext cx="9143999" cy="329638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068549" y="516525"/>
            <a:ext cx="3707129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70" dirty="0"/>
              <a:t>To </a:t>
            </a:r>
            <a:r>
              <a:rPr spc="-55" dirty="0"/>
              <a:t>Reset </a:t>
            </a:r>
            <a:r>
              <a:rPr spc="-15" dirty="0"/>
              <a:t>your</a:t>
            </a:r>
            <a:r>
              <a:rPr spc="-215" dirty="0"/>
              <a:t> </a:t>
            </a:r>
            <a:r>
              <a:rPr spc="40" dirty="0"/>
              <a:t>Commits</a:t>
            </a:r>
          </a:p>
        </p:txBody>
      </p:sp>
      <p:sp>
        <p:nvSpPr>
          <p:cNvPr id="4" name="object 4"/>
          <p:cNvSpPr/>
          <p:nvPr/>
        </p:nvSpPr>
        <p:spPr>
          <a:xfrm>
            <a:off x="707112" y="1087175"/>
            <a:ext cx="7729785" cy="382097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4312285" cy="5143500"/>
          </a:xfrm>
          <a:custGeom>
            <a:avLst/>
            <a:gdLst/>
            <a:ahLst/>
            <a:cxnLst/>
            <a:rect l="l" t="t" r="r" b="b"/>
            <a:pathLst>
              <a:path w="4312285" h="5143500">
                <a:moveTo>
                  <a:pt x="0" y="0"/>
                </a:moveTo>
                <a:lnTo>
                  <a:pt x="4312025" y="0"/>
                </a:lnTo>
                <a:lnTo>
                  <a:pt x="4312025" y="5143500"/>
                </a:lnTo>
                <a:lnTo>
                  <a:pt x="0" y="51435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312025" y="0"/>
            <a:ext cx="4832350" cy="5143500"/>
          </a:xfrm>
          <a:custGeom>
            <a:avLst/>
            <a:gdLst/>
            <a:ahLst/>
            <a:cxnLst/>
            <a:rect l="l" t="t" r="r" b="b"/>
            <a:pathLst>
              <a:path w="4832350" h="5143500">
                <a:moveTo>
                  <a:pt x="0" y="0"/>
                </a:moveTo>
                <a:lnTo>
                  <a:pt x="4832099" y="0"/>
                </a:lnTo>
                <a:lnTo>
                  <a:pt x="48320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08100" y="2091666"/>
            <a:ext cx="2547620" cy="77152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4800" spc="-50" dirty="0">
                <a:solidFill>
                  <a:srgbClr val="FFFFFF"/>
                </a:solidFill>
                <a:latin typeface="Arial"/>
                <a:cs typeface="Arial"/>
              </a:rPr>
              <a:t>Git</a:t>
            </a:r>
            <a:r>
              <a:rPr sz="4800" spc="-24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4800" spc="-80" dirty="0">
                <a:solidFill>
                  <a:srgbClr val="FFFFFF"/>
                </a:solidFill>
                <a:latin typeface="Arial"/>
                <a:cs typeface="Arial"/>
              </a:rPr>
              <a:t>Good!</a:t>
            </a:r>
            <a:endParaRPr sz="4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781150" y="1992225"/>
            <a:ext cx="1061700" cy="1061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76275" y="2268300"/>
            <a:ext cx="471449" cy="4714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4351655" marR="5080">
              <a:lnSpc>
                <a:spcPct val="100000"/>
              </a:lnSpc>
            </a:pPr>
            <a:r>
              <a:rPr spc="-10" dirty="0"/>
              <a:t>Working </a:t>
            </a:r>
            <a:r>
              <a:rPr spc="45" dirty="0"/>
              <a:t>with </a:t>
            </a:r>
            <a:r>
              <a:rPr spc="-15" dirty="0"/>
              <a:t>GitHub </a:t>
            </a:r>
            <a:r>
              <a:rPr spc="-10" dirty="0"/>
              <a:t>and  </a:t>
            </a:r>
            <a:r>
              <a:rPr spc="20" dirty="0"/>
              <a:t>fundamentals </a:t>
            </a:r>
            <a:r>
              <a:rPr spc="80" dirty="0"/>
              <a:t>of </a:t>
            </a:r>
            <a:r>
              <a:rPr spc="-40" dirty="0"/>
              <a:t>G</a:t>
            </a:r>
            <a:r>
              <a:rPr lang="en-US" spc="-40" dirty="0"/>
              <a:t>i</a:t>
            </a:r>
            <a:r>
              <a:rPr spc="-40" dirty="0"/>
              <a:t>t</a:t>
            </a:r>
            <a:r>
              <a:rPr spc="-335" dirty="0"/>
              <a:t> </a:t>
            </a:r>
            <a:r>
              <a:rPr spc="-5" dirty="0"/>
              <a:t>101.</a:t>
            </a:r>
          </a:p>
        </p:txBody>
      </p:sp>
      <p:sp>
        <p:nvSpPr>
          <p:cNvPr id="8" name="object 8"/>
          <p:cNvSpPr/>
          <p:nvPr/>
        </p:nvSpPr>
        <p:spPr>
          <a:xfrm>
            <a:off x="5285725" y="1481450"/>
            <a:ext cx="3248474" cy="324847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677449" y="516525"/>
            <a:ext cx="46329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20" dirty="0"/>
              <a:t>Downloading/Updating</a:t>
            </a:r>
            <a:r>
              <a:rPr spc="-190" dirty="0"/>
              <a:t> </a:t>
            </a:r>
            <a:r>
              <a:rPr dirty="0"/>
              <a:t>repos</a:t>
            </a:r>
          </a:p>
        </p:txBody>
      </p:sp>
      <p:sp>
        <p:nvSpPr>
          <p:cNvPr id="4" name="object 4"/>
          <p:cNvSpPr/>
          <p:nvPr/>
        </p:nvSpPr>
        <p:spPr>
          <a:xfrm>
            <a:off x="223499" y="1158275"/>
            <a:ext cx="8839199" cy="342289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4725" y="516525"/>
            <a:ext cx="203390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30" dirty="0"/>
              <a:t>Git</a:t>
            </a:r>
            <a:r>
              <a:rPr spc="-150" dirty="0"/>
              <a:t> </a:t>
            </a:r>
            <a:r>
              <a:rPr spc="-30" dirty="0"/>
              <a:t>Branches</a:t>
            </a:r>
          </a:p>
        </p:txBody>
      </p:sp>
      <p:sp>
        <p:nvSpPr>
          <p:cNvPr id="3" name="object 3"/>
          <p:cNvSpPr/>
          <p:nvPr/>
        </p:nvSpPr>
        <p:spPr>
          <a:xfrm>
            <a:off x="152400" y="1170124"/>
            <a:ext cx="5687614" cy="38209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113550" y="445025"/>
            <a:ext cx="2502974" cy="43720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3728299" y="1747100"/>
            <a:ext cx="1687400" cy="16874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4028337" y="2028087"/>
            <a:ext cx="1087325" cy="108732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05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587887" y="516525"/>
            <a:ext cx="3964304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spc="10" dirty="0">
                <a:solidFill>
                  <a:srgbClr val="FFFFFF"/>
                </a:solidFill>
                <a:latin typeface="Arial"/>
                <a:cs typeface="Arial"/>
              </a:rPr>
              <a:t>Time </a:t>
            </a:r>
            <a:r>
              <a:rPr sz="2800" spc="80" dirty="0">
                <a:solidFill>
                  <a:srgbClr val="FFFFFF"/>
                </a:solidFill>
                <a:latin typeface="Arial"/>
                <a:cs typeface="Arial"/>
              </a:rPr>
              <a:t>for </a:t>
            </a:r>
            <a:r>
              <a:rPr sz="2800" spc="30" dirty="0">
                <a:solidFill>
                  <a:srgbClr val="FFFFFF"/>
                </a:solidFill>
                <a:latin typeface="Arial"/>
                <a:cs typeface="Arial"/>
              </a:rPr>
              <a:t>some </a:t>
            </a:r>
            <a:r>
              <a:rPr sz="2800" spc="-5" dirty="0">
                <a:solidFill>
                  <a:srgbClr val="FFFFFF"/>
                </a:solidFill>
                <a:latin typeface="Arial"/>
                <a:cs typeface="Arial"/>
              </a:rPr>
              <a:t>hands</a:t>
            </a:r>
            <a:r>
              <a:rPr sz="2800" spc="-5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800" spc="-15" dirty="0">
                <a:solidFill>
                  <a:srgbClr val="FFFFFF"/>
                </a:solidFill>
                <a:latin typeface="Arial"/>
                <a:cs typeface="Arial"/>
              </a:rPr>
              <a:t>on!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95400" y="2266950"/>
            <a:ext cx="6646863" cy="738664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algn="ctr">
              <a:lnSpc>
                <a:spcPct val="100000"/>
              </a:lnSpc>
            </a:pPr>
            <a:r>
              <a:rPr sz="4800" spc="55" dirty="0">
                <a:solidFill>
                  <a:srgbClr val="FFFFFF"/>
                </a:solidFill>
                <a:latin typeface="Arial"/>
                <a:cs typeface="Arial"/>
              </a:rPr>
              <a:t>https:</a:t>
            </a:r>
            <a:r>
              <a:rPr sz="4800" spc="114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sz="4800" spc="95" dirty="0">
                <a:solidFill>
                  <a:srgbClr val="FFFFFF"/>
                </a:solidFill>
                <a:latin typeface="Arial"/>
                <a:cs typeface="Arial"/>
              </a:rPr>
              <a:t>/</a:t>
            </a:r>
            <a:r>
              <a:rPr lang="en-US" sz="4800" spc="95" dirty="0">
                <a:solidFill>
                  <a:srgbClr val="FFFFFF"/>
                </a:solidFill>
                <a:latin typeface="Arial"/>
                <a:cs typeface="Arial"/>
              </a:rPr>
              <a:t>tosr.netlify.com</a:t>
            </a:r>
            <a:endParaRPr sz="4800" dirty="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5143499" cy="51434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235282" y="1943010"/>
            <a:ext cx="3528060" cy="14014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 algn="ctr">
              <a:lnSpc>
                <a:spcPct val="100000"/>
              </a:lnSpc>
            </a:pPr>
            <a:r>
              <a:rPr sz="3000" spc="-25" dirty="0">
                <a:latin typeface="Arial"/>
                <a:cs typeface="Arial"/>
              </a:rPr>
              <a:t>What </a:t>
            </a:r>
            <a:r>
              <a:rPr sz="3000" dirty="0">
                <a:latin typeface="Arial"/>
                <a:cs typeface="Arial"/>
              </a:rPr>
              <a:t>can we </a:t>
            </a:r>
            <a:r>
              <a:rPr sz="3000" spc="30" dirty="0">
                <a:latin typeface="Arial"/>
                <a:cs typeface="Arial"/>
              </a:rPr>
              <a:t>do</a:t>
            </a:r>
            <a:r>
              <a:rPr sz="3000" spc="-409" dirty="0">
                <a:latin typeface="Arial"/>
                <a:cs typeface="Arial"/>
              </a:rPr>
              <a:t> </a:t>
            </a:r>
            <a:r>
              <a:rPr sz="3000" spc="65" dirty="0">
                <a:latin typeface="Arial"/>
                <a:cs typeface="Arial"/>
              </a:rPr>
              <a:t>with  </a:t>
            </a:r>
            <a:r>
              <a:rPr sz="3000" spc="-55" dirty="0">
                <a:latin typeface="Arial"/>
                <a:cs typeface="Arial"/>
              </a:rPr>
              <a:t>GitHub?</a:t>
            </a:r>
            <a:endParaRPr sz="3000">
              <a:latin typeface="Arial"/>
              <a:cs typeface="Arial"/>
            </a:endParaRPr>
          </a:p>
          <a:p>
            <a:pPr marL="1905" algn="ctr">
              <a:lnSpc>
                <a:spcPct val="100000"/>
              </a:lnSpc>
            </a:pPr>
            <a:r>
              <a:rPr sz="3000" i="1" spc="-20" dirty="0">
                <a:solidFill>
                  <a:srgbClr val="999999"/>
                </a:solidFill>
                <a:latin typeface="Calibri"/>
                <a:cs typeface="Calibri"/>
              </a:rPr>
              <a:t>Well, </a:t>
            </a:r>
            <a:r>
              <a:rPr sz="3000" i="1" spc="35" dirty="0">
                <a:solidFill>
                  <a:srgbClr val="999999"/>
                </a:solidFill>
                <a:latin typeface="Calibri"/>
                <a:cs typeface="Calibri"/>
              </a:rPr>
              <a:t>what </a:t>
            </a:r>
            <a:r>
              <a:rPr sz="3000" i="1" spc="40" dirty="0">
                <a:solidFill>
                  <a:srgbClr val="999999"/>
                </a:solidFill>
                <a:latin typeface="Calibri"/>
                <a:cs typeface="Calibri"/>
              </a:rPr>
              <a:t>not?</a:t>
            </a:r>
            <a:endParaRPr sz="3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583600" y="445027"/>
            <a:ext cx="1730375" cy="514350"/>
          </a:xfrm>
          <a:prstGeom prst="rect">
            <a:avLst/>
          </a:prstGeom>
        </p:spPr>
        <p:txBody>
          <a:bodyPr vert="horz" wrap="square" lIns="0" tIns="71120" rIns="0" bIns="0" rtlCol="0">
            <a:spAutoFit/>
          </a:bodyPr>
          <a:lstStyle/>
          <a:p>
            <a:pPr marL="608965">
              <a:lnSpc>
                <a:spcPct val="100000"/>
              </a:lnSpc>
              <a:spcBef>
                <a:spcPts val="560"/>
              </a:spcBef>
            </a:pPr>
            <a:r>
              <a:rPr sz="2800" spc="-20" dirty="0">
                <a:latin typeface="Arial"/>
                <a:cs typeface="Arial"/>
              </a:rPr>
              <a:t>GitHub</a:t>
            </a:r>
            <a:endParaRPr sz="28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190625">
              <a:lnSpc>
                <a:spcPct val="100000"/>
              </a:lnSpc>
            </a:pPr>
            <a:r>
              <a:rPr spc="-10" dirty="0"/>
              <a:t>Education</a:t>
            </a:r>
          </a:p>
        </p:txBody>
      </p:sp>
      <p:sp>
        <p:nvSpPr>
          <p:cNvPr id="4" name="object 4"/>
          <p:cNvSpPr/>
          <p:nvPr/>
        </p:nvSpPr>
        <p:spPr>
          <a:xfrm>
            <a:off x="2583600" y="445027"/>
            <a:ext cx="1730299" cy="47937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960922" y="1249855"/>
            <a:ext cx="5273040" cy="2743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dirty="0">
                <a:solidFill>
                  <a:srgbClr val="666666"/>
                </a:solidFill>
                <a:latin typeface="Arial"/>
                <a:cs typeface="Arial"/>
              </a:rPr>
              <a:t>Programs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 </a:t>
            </a:r>
            <a:r>
              <a:rPr sz="1800" b="1" spc="-30" dirty="0">
                <a:solidFill>
                  <a:srgbClr val="666666"/>
                </a:solidFill>
                <a:latin typeface="Trebuchet MS"/>
                <a:cs typeface="Trebuchet MS"/>
              </a:rPr>
              <a:t>technology </a:t>
            </a:r>
            <a:r>
              <a:rPr sz="1800" b="1" spc="-35" dirty="0">
                <a:solidFill>
                  <a:srgbClr val="666666"/>
                </a:solidFill>
                <a:latin typeface="Trebuchet MS"/>
                <a:cs typeface="Trebuchet MS"/>
              </a:rPr>
              <a:t>leadership </a:t>
            </a:r>
            <a:r>
              <a:rPr sz="1800" spc="30" dirty="0">
                <a:solidFill>
                  <a:srgbClr val="666666"/>
                </a:solidFill>
                <a:latin typeface="Arial"/>
                <a:cs typeface="Arial"/>
              </a:rPr>
              <a:t>at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your</a:t>
            </a:r>
            <a:r>
              <a:rPr sz="1800" spc="-355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Arial"/>
                <a:cs typeface="Arial"/>
              </a:rPr>
              <a:t>school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68624" y="2267974"/>
            <a:ext cx="2683850" cy="123555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636624" y="2180498"/>
            <a:ext cx="2956425" cy="14105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007175" y="2267977"/>
            <a:ext cx="1730299" cy="103872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081377" y="3816329"/>
            <a:ext cx="622875" cy="8133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955025" y="4137424"/>
            <a:ext cx="997175" cy="2762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5025225" y="4216038"/>
            <a:ext cx="1416685" cy="23431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400" spc="-10" dirty="0">
                <a:latin typeface="Arial"/>
                <a:cs typeface="Arial"/>
              </a:rPr>
              <a:t>Campus</a:t>
            </a:r>
            <a:r>
              <a:rPr sz="1400" spc="-105" dirty="0">
                <a:latin typeface="Arial"/>
                <a:cs typeface="Arial"/>
              </a:rPr>
              <a:t> </a:t>
            </a:r>
            <a:r>
              <a:rPr sz="1400" spc="5" dirty="0">
                <a:latin typeface="Arial"/>
                <a:cs typeface="Arial"/>
              </a:rPr>
              <a:t>Advisors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98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99250" y="516525"/>
            <a:ext cx="274383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50" dirty="0">
                <a:solidFill>
                  <a:srgbClr val="FFFFFF"/>
                </a:solidFill>
              </a:rPr>
              <a:t>Events </a:t>
            </a:r>
            <a:r>
              <a:rPr spc="10" dirty="0">
                <a:solidFill>
                  <a:srgbClr val="FFFFFF"/>
                </a:solidFill>
              </a:rPr>
              <a:t>on</a:t>
            </a:r>
            <a:r>
              <a:rPr spc="-210" dirty="0">
                <a:solidFill>
                  <a:srgbClr val="FFFFFF"/>
                </a:solidFill>
              </a:rPr>
              <a:t> </a:t>
            </a:r>
            <a:r>
              <a:rPr spc="-20" dirty="0">
                <a:solidFill>
                  <a:srgbClr val="FFFFFF"/>
                </a:solidFill>
              </a:rPr>
              <a:t>GitHub</a:t>
            </a:r>
          </a:p>
        </p:txBody>
      </p:sp>
      <p:sp>
        <p:nvSpPr>
          <p:cNvPr id="4" name="object 4"/>
          <p:cNvSpPr/>
          <p:nvPr/>
        </p:nvSpPr>
        <p:spPr>
          <a:xfrm>
            <a:off x="3375862" y="1902249"/>
            <a:ext cx="2392274" cy="18775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6413300" y="1777975"/>
            <a:ext cx="2334724" cy="20076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722950" y="1843012"/>
            <a:ext cx="1877549" cy="1877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9" y="0"/>
            <a:ext cx="9144000" cy="1078865"/>
          </a:xfrm>
          <a:custGeom>
            <a:avLst/>
            <a:gdLst/>
            <a:ahLst/>
            <a:cxnLst/>
            <a:rect l="l" t="t" r="r" b="b"/>
            <a:pathLst>
              <a:path w="9144000" h="1078865">
                <a:moveTo>
                  <a:pt x="0" y="0"/>
                </a:moveTo>
                <a:lnTo>
                  <a:pt x="9143999" y="0"/>
                </a:lnTo>
                <a:lnTo>
                  <a:pt x="9143999" y="1078499"/>
                </a:lnTo>
                <a:lnTo>
                  <a:pt x="0" y="1078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84775" y="324401"/>
            <a:ext cx="271462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15" dirty="0">
                <a:solidFill>
                  <a:srgbClr val="FFFFFF"/>
                </a:solidFill>
              </a:rPr>
              <a:t>Before </a:t>
            </a:r>
            <a:r>
              <a:rPr dirty="0">
                <a:solidFill>
                  <a:srgbClr val="FFFFFF"/>
                </a:solidFill>
              </a:rPr>
              <a:t>we</a:t>
            </a:r>
            <a:r>
              <a:rPr spc="-204" dirty="0">
                <a:solidFill>
                  <a:srgbClr val="FFFFFF"/>
                </a:solidFill>
              </a:rPr>
              <a:t> </a:t>
            </a:r>
            <a:r>
              <a:rPr spc="25" dirty="0">
                <a:solidFill>
                  <a:srgbClr val="FFFFFF"/>
                </a:solidFill>
              </a:rPr>
              <a:t>start...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91575" y="1934208"/>
            <a:ext cx="2600325" cy="225933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  <a:r>
              <a:rPr sz="2400" spc="-1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Installed</a:t>
            </a:r>
            <a:endParaRPr sz="2400">
              <a:latin typeface="Arial"/>
              <a:cs typeface="Arial"/>
            </a:endParaRPr>
          </a:p>
          <a:p>
            <a:pPr marL="12700" marR="5080">
              <a:lnSpc>
                <a:spcPct val="255200"/>
              </a:lnSpc>
            </a:pPr>
            <a:r>
              <a:rPr sz="2400" spc="-20" dirty="0">
                <a:solidFill>
                  <a:srgbClr val="434343"/>
                </a:solidFill>
                <a:latin typeface="Arial"/>
                <a:cs typeface="Arial"/>
              </a:rPr>
              <a:t>GitHub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account  </a:t>
            </a:r>
            <a:r>
              <a:rPr sz="2400" spc="-55" dirty="0">
                <a:solidFill>
                  <a:srgbClr val="434343"/>
                </a:solidFill>
                <a:latin typeface="Arial"/>
                <a:cs typeface="Arial"/>
              </a:rPr>
              <a:t>Your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favorite</a:t>
            </a:r>
            <a:r>
              <a:rPr sz="2400" spc="-1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editor</a:t>
            </a:r>
            <a:endParaRPr sz="24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09712" y="1860687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09712" y="2783412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09712" y="3706137"/>
            <a:ext cx="576624" cy="5766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629400" y="1546550"/>
            <a:ext cx="3021924" cy="30219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3625" y="723900"/>
            <a:ext cx="4040374" cy="4419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9144000" cy="1099820"/>
          </a:xfrm>
          <a:custGeom>
            <a:avLst/>
            <a:gdLst/>
            <a:ahLst/>
            <a:cxnLst/>
            <a:rect l="l" t="t" r="r" b="b"/>
            <a:pathLst>
              <a:path w="9144000" h="1099820">
                <a:moveTo>
                  <a:pt x="0" y="0"/>
                </a:moveTo>
                <a:lnTo>
                  <a:pt x="9143999" y="0"/>
                </a:lnTo>
                <a:lnTo>
                  <a:pt x="9143999" y="1099799"/>
                </a:lnTo>
                <a:lnTo>
                  <a:pt x="0" y="1099799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561825" y="392660"/>
            <a:ext cx="2633345" cy="4870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000" spc="-10" dirty="0">
                <a:solidFill>
                  <a:srgbClr val="FFFFFF"/>
                </a:solidFill>
              </a:rPr>
              <a:t>Workshop</a:t>
            </a:r>
            <a:r>
              <a:rPr sz="3000" spc="-165" dirty="0">
                <a:solidFill>
                  <a:srgbClr val="FFFFFF"/>
                </a:solidFill>
              </a:rPr>
              <a:t> </a:t>
            </a:r>
            <a:r>
              <a:rPr sz="3000" dirty="0">
                <a:solidFill>
                  <a:srgbClr val="FFFFFF"/>
                </a:solidFill>
              </a:rPr>
              <a:t>Flow</a:t>
            </a:r>
            <a:endParaRPr sz="3000"/>
          </a:p>
        </p:txBody>
      </p:sp>
      <p:sp>
        <p:nvSpPr>
          <p:cNvPr id="5" name="object 5"/>
          <p:cNvSpPr txBox="1"/>
          <p:nvPr/>
        </p:nvSpPr>
        <p:spPr>
          <a:xfrm>
            <a:off x="1204954" y="1628478"/>
            <a:ext cx="4159885" cy="298958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25" dirty="0">
                <a:solidFill>
                  <a:srgbClr val="595959"/>
                </a:solidFill>
                <a:latin typeface="Gill Sans MT"/>
                <a:cs typeface="Gill Sans MT"/>
              </a:rPr>
              <a:t>My </a:t>
            </a:r>
            <a:r>
              <a:rPr sz="1800" b="1" spc="-20" dirty="0">
                <a:solidFill>
                  <a:srgbClr val="595959"/>
                </a:solidFill>
                <a:latin typeface="Gill Sans MT"/>
                <a:cs typeface="Gill Sans MT"/>
              </a:rPr>
              <a:t>ﬁrst</a:t>
            </a:r>
            <a:r>
              <a:rPr sz="1800" b="1" spc="-25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1800" b="1" spc="-5" dirty="0">
                <a:solidFill>
                  <a:srgbClr val="595959"/>
                </a:solidFill>
                <a:latin typeface="Gill Sans MT"/>
                <a:cs typeface="Gill Sans MT"/>
              </a:rPr>
              <a:t>git:</a:t>
            </a:r>
            <a:r>
              <a:rPr sz="1800" b="1" spc="-50" dirty="0">
                <a:solidFill>
                  <a:srgbClr val="595959"/>
                </a:solidFill>
                <a:latin typeface="Gill Sans MT"/>
                <a:cs typeface="Gill Sans MT"/>
              </a:rPr>
              <a:t> </a:t>
            </a:r>
            <a:r>
              <a:rPr sz="1800" spc="-35" dirty="0">
                <a:solidFill>
                  <a:srgbClr val="595959"/>
                </a:solidFill>
                <a:latin typeface="Verdana"/>
                <a:cs typeface="Verdana"/>
              </a:rPr>
              <a:t>What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75" dirty="0">
                <a:solidFill>
                  <a:srgbClr val="595959"/>
                </a:solidFill>
                <a:latin typeface="Verdana"/>
                <a:cs typeface="Verdana"/>
              </a:rPr>
              <a:t>is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90" dirty="0">
                <a:solidFill>
                  <a:srgbClr val="595959"/>
                </a:solidFill>
                <a:latin typeface="Verdana"/>
                <a:cs typeface="Verdana"/>
              </a:rPr>
              <a:t>Git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10" dirty="0">
                <a:solidFill>
                  <a:srgbClr val="595959"/>
                </a:solidFill>
                <a:latin typeface="Verdana"/>
                <a:cs typeface="Verdana"/>
              </a:rPr>
              <a:t>and</a:t>
            </a:r>
            <a:r>
              <a:rPr sz="1800" spc="-18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95" dirty="0">
                <a:solidFill>
                  <a:srgbClr val="595959"/>
                </a:solidFill>
                <a:latin typeface="Verdana"/>
                <a:cs typeface="Verdana"/>
              </a:rPr>
              <a:t>GitHub?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595959"/>
                </a:solidFill>
                <a:latin typeface="Gill Sans MT"/>
                <a:cs typeface="Gill Sans MT"/>
              </a:rPr>
              <a:t>git good: </a:t>
            </a:r>
            <a:r>
              <a:rPr sz="1800" spc="-90" dirty="0">
                <a:solidFill>
                  <a:srgbClr val="595959"/>
                </a:solidFill>
                <a:latin typeface="Verdana"/>
                <a:cs typeface="Verdana"/>
              </a:rPr>
              <a:t>Git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Fundamentals</a:t>
            </a:r>
            <a:r>
              <a:rPr sz="1800" spc="-35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65" dirty="0">
                <a:solidFill>
                  <a:srgbClr val="595959"/>
                </a:solidFill>
                <a:latin typeface="Verdana"/>
                <a:cs typeface="Verdana"/>
              </a:rPr>
              <a:t>101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32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sz="1800" b="1" spc="5" dirty="0">
                <a:solidFill>
                  <a:srgbClr val="595959"/>
                </a:solidFill>
                <a:latin typeface="Gill Sans MT"/>
                <a:cs typeface="Gill Sans MT"/>
              </a:rPr>
              <a:t>git </a:t>
            </a:r>
            <a:r>
              <a:rPr sz="1800" b="1" spc="-45" dirty="0">
                <a:solidFill>
                  <a:srgbClr val="595959"/>
                </a:solidFill>
                <a:latin typeface="Gill Sans MT"/>
                <a:cs typeface="Gill Sans MT"/>
              </a:rPr>
              <a:t>explore: </a:t>
            </a:r>
            <a:r>
              <a:rPr sz="1800" spc="-110" dirty="0">
                <a:solidFill>
                  <a:srgbClr val="595959"/>
                </a:solidFill>
                <a:latin typeface="Verdana"/>
                <a:cs typeface="Verdana"/>
              </a:rPr>
              <a:t>Explore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the </a:t>
            </a:r>
            <a:r>
              <a:rPr sz="1800" spc="-80" dirty="0">
                <a:solidFill>
                  <a:srgbClr val="595959"/>
                </a:solidFill>
                <a:latin typeface="Verdana"/>
                <a:cs typeface="Verdana"/>
              </a:rPr>
              <a:t>GitHub</a:t>
            </a:r>
            <a:r>
              <a:rPr sz="1800" spc="-30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05" dirty="0">
                <a:solidFill>
                  <a:srgbClr val="595959"/>
                </a:solidFill>
                <a:latin typeface="Verdana"/>
                <a:cs typeface="Verdana"/>
              </a:rPr>
              <a:t>Universe</a:t>
            </a:r>
            <a:endParaRPr sz="1800">
              <a:latin typeface="Verdana"/>
              <a:cs typeface="Verdana"/>
            </a:endParaRPr>
          </a:p>
          <a:p>
            <a:pPr>
              <a:lnSpc>
                <a:spcPct val="100000"/>
              </a:lnSpc>
              <a:spcBef>
                <a:spcPts val="55"/>
              </a:spcBef>
            </a:pPr>
            <a:endParaRPr sz="2300">
              <a:latin typeface="Times New Roman"/>
              <a:cs typeface="Times New Roman"/>
            </a:endParaRPr>
          </a:p>
          <a:p>
            <a:pPr marL="12700" marR="5080">
              <a:lnSpc>
                <a:spcPct val="149300"/>
              </a:lnSpc>
            </a:pPr>
            <a:r>
              <a:rPr sz="1800" b="1" spc="-10" dirty="0">
                <a:solidFill>
                  <a:srgbClr val="595959"/>
                </a:solidFill>
                <a:latin typeface="Gill Sans MT"/>
                <a:cs typeface="Gill Sans MT"/>
              </a:rPr>
              <a:t>open sourcing: </a:t>
            </a:r>
            <a:r>
              <a:rPr sz="1800" spc="-85" dirty="0">
                <a:solidFill>
                  <a:srgbClr val="595959"/>
                </a:solidFill>
                <a:latin typeface="Verdana"/>
                <a:cs typeface="Verdana"/>
              </a:rPr>
              <a:t>Doing </a:t>
            </a:r>
            <a:r>
              <a:rPr sz="1800" spc="-130" dirty="0">
                <a:solidFill>
                  <a:srgbClr val="595959"/>
                </a:solidFill>
                <a:latin typeface="Verdana"/>
                <a:cs typeface="Verdana"/>
              </a:rPr>
              <a:t>some </a:t>
            </a:r>
            <a:r>
              <a:rPr sz="1800" spc="-85" dirty="0">
                <a:solidFill>
                  <a:srgbClr val="595959"/>
                </a:solidFill>
                <a:latin typeface="Verdana"/>
                <a:cs typeface="Verdana"/>
              </a:rPr>
              <a:t>good </a:t>
            </a:r>
            <a:r>
              <a:rPr sz="1800" spc="-95" dirty="0">
                <a:solidFill>
                  <a:srgbClr val="595959"/>
                </a:solidFill>
                <a:latin typeface="Verdana"/>
                <a:cs typeface="Verdana"/>
              </a:rPr>
              <a:t>for</a:t>
            </a:r>
            <a:r>
              <a:rPr sz="1800" spc="-420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14" dirty="0">
                <a:solidFill>
                  <a:srgbClr val="595959"/>
                </a:solidFill>
                <a:latin typeface="Verdana"/>
                <a:cs typeface="Verdana"/>
              </a:rPr>
              <a:t>the  </a:t>
            </a:r>
            <a:r>
              <a:rPr sz="1800" spc="-105" dirty="0">
                <a:solidFill>
                  <a:srgbClr val="595959"/>
                </a:solidFill>
                <a:latin typeface="Verdana"/>
                <a:cs typeface="Verdana"/>
              </a:rPr>
              <a:t>tech</a:t>
            </a:r>
            <a:r>
              <a:rPr sz="1800" spc="-254" dirty="0">
                <a:solidFill>
                  <a:srgbClr val="595959"/>
                </a:solidFill>
                <a:latin typeface="Verdana"/>
                <a:cs typeface="Verdana"/>
              </a:rPr>
              <a:t> </a:t>
            </a:r>
            <a:r>
              <a:rPr sz="1800" spc="-130" dirty="0">
                <a:solidFill>
                  <a:srgbClr val="595959"/>
                </a:solidFill>
                <a:latin typeface="Verdana"/>
                <a:cs typeface="Verdana"/>
              </a:rPr>
              <a:t>community</a:t>
            </a:r>
            <a:endParaRPr sz="1800">
              <a:latin typeface="Verdana"/>
              <a:cs typeface="Verdana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6118" y="1519899"/>
            <a:ext cx="352554" cy="3765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03415" y="3072851"/>
            <a:ext cx="437957" cy="42026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88800" y="2267185"/>
            <a:ext cx="467181" cy="33068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03420" y="3968119"/>
            <a:ext cx="437949" cy="3977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5143500"/>
          </a:xfrm>
          <a:custGeom>
            <a:avLst/>
            <a:gdLst/>
            <a:ahLst/>
            <a:cxnLst/>
            <a:rect l="l" t="t" r="r" b="b"/>
            <a:pathLst>
              <a:path w="9144000" h="5143500">
                <a:moveTo>
                  <a:pt x="0" y="0"/>
                </a:moveTo>
                <a:lnTo>
                  <a:pt x="9143999" y="0"/>
                </a:lnTo>
                <a:lnTo>
                  <a:pt x="9143999" y="5143499"/>
                </a:lnTo>
                <a:lnTo>
                  <a:pt x="0" y="5143499"/>
                </a:lnTo>
                <a:lnTo>
                  <a:pt x="0" y="0"/>
                </a:lnTo>
                <a:close/>
              </a:path>
            </a:pathLst>
          </a:custGeom>
          <a:solidFill>
            <a:srgbClr val="FFAB4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2962493" y="3550882"/>
            <a:ext cx="3226435" cy="36576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20" dirty="0">
                <a:solidFill>
                  <a:srgbClr val="FFFFFF"/>
                </a:solidFill>
                <a:latin typeface="Arial"/>
                <a:cs typeface="Arial"/>
              </a:rPr>
              <a:t>What </a:t>
            </a:r>
            <a:r>
              <a:rPr sz="2400" spc="40" dirty="0">
                <a:solidFill>
                  <a:srgbClr val="FFFFFF"/>
                </a:solidFill>
                <a:latin typeface="Arial"/>
                <a:cs typeface="Arial"/>
              </a:rPr>
              <a:t>is </a:t>
            </a:r>
            <a:r>
              <a:rPr sz="2400" spc="-25" dirty="0">
                <a:solidFill>
                  <a:srgbClr val="FFFFFF"/>
                </a:solidFill>
                <a:latin typeface="Arial"/>
                <a:cs typeface="Arial"/>
              </a:rPr>
              <a:t>Git </a:t>
            </a:r>
            <a:r>
              <a:rPr sz="2400" spc="-10" dirty="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sz="2400" spc="-3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spc="-45" dirty="0">
                <a:solidFill>
                  <a:srgbClr val="FFFFFF"/>
                </a:solidFill>
                <a:latin typeface="Arial"/>
                <a:cs typeface="Arial"/>
              </a:rPr>
              <a:t>GitHub?</a:t>
            </a:r>
            <a:endParaRPr sz="24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103995" y="2793261"/>
            <a:ext cx="2926715" cy="5486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20" dirty="0">
                <a:solidFill>
                  <a:srgbClr val="FFFFFF"/>
                </a:solidFill>
                <a:latin typeface="Arial"/>
                <a:cs typeface="Arial"/>
              </a:rPr>
              <a:t>My First</a:t>
            </a:r>
            <a:r>
              <a:rPr sz="3600" spc="-330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3600" spc="-100" dirty="0">
                <a:solidFill>
                  <a:srgbClr val="FFFFFF"/>
                </a:solidFill>
                <a:latin typeface="Arial"/>
                <a:cs typeface="Arial"/>
              </a:rPr>
              <a:t>Repo!</a:t>
            </a:r>
            <a:endParaRPr sz="3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58324" y="1125850"/>
            <a:ext cx="1220699" cy="12206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1085215"/>
          </a:xfrm>
          <a:custGeom>
            <a:avLst/>
            <a:gdLst/>
            <a:ahLst/>
            <a:cxnLst/>
            <a:rect l="l" t="t" r="r" b="b"/>
            <a:pathLst>
              <a:path w="9144000" h="1085215">
                <a:moveTo>
                  <a:pt x="0" y="0"/>
                </a:moveTo>
                <a:lnTo>
                  <a:pt x="9143999" y="0"/>
                </a:lnTo>
                <a:lnTo>
                  <a:pt x="9143999" y="1085099"/>
                </a:lnTo>
                <a:lnTo>
                  <a:pt x="0" y="1085099"/>
                </a:lnTo>
                <a:lnTo>
                  <a:pt x="0" y="0"/>
                </a:lnTo>
                <a:close/>
              </a:path>
            </a:pathLst>
          </a:custGeom>
          <a:solidFill>
            <a:srgbClr val="F05033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696650" y="378300"/>
            <a:ext cx="190246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pc="-20" dirty="0">
                <a:solidFill>
                  <a:srgbClr val="FFFFFF"/>
                </a:solidFill>
              </a:rPr>
              <a:t>What </a:t>
            </a:r>
            <a:r>
              <a:rPr spc="45" dirty="0">
                <a:solidFill>
                  <a:srgbClr val="FFFFFF"/>
                </a:solidFill>
              </a:rPr>
              <a:t>is</a:t>
            </a:r>
            <a:r>
              <a:rPr spc="-250" dirty="0">
                <a:solidFill>
                  <a:srgbClr val="FFFFFF"/>
                </a:solidFill>
              </a:rPr>
              <a:t> </a:t>
            </a:r>
            <a:r>
              <a:rPr spc="-80" dirty="0">
                <a:solidFill>
                  <a:srgbClr val="FFFFFF"/>
                </a:solidFill>
              </a:rPr>
              <a:t>Git?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009275" y="1418487"/>
            <a:ext cx="6603365" cy="326897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3600" spc="-10" dirty="0">
                <a:solidFill>
                  <a:srgbClr val="999999"/>
                </a:solidFill>
                <a:latin typeface="Arial"/>
                <a:cs typeface="Arial"/>
              </a:rPr>
              <a:t>" </a:t>
            </a:r>
            <a:r>
              <a:rPr sz="3600" spc="-60" dirty="0">
                <a:solidFill>
                  <a:srgbClr val="999999"/>
                </a:solidFill>
                <a:latin typeface="Arial"/>
                <a:cs typeface="Arial"/>
              </a:rPr>
              <a:t>The </a:t>
            </a:r>
            <a:r>
              <a:rPr sz="3600" spc="50" dirty="0">
                <a:solidFill>
                  <a:srgbClr val="999999"/>
                </a:solidFill>
                <a:latin typeface="Arial"/>
                <a:cs typeface="Arial"/>
              </a:rPr>
              <a:t>stupid </a:t>
            </a:r>
            <a:r>
              <a:rPr sz="3600" spc="45" dirty="0">
                <a:solidFill>
                  <a:srgbClr val="999999"/>
                </a:solidFill>
                <a:latin typeface="Arial"/>
                <a:cs typeface="Arial"/>
              </a:rPr>
              <a:t>content </a:t>
            </a:r>
            <a:r>
              <a:rPr sz="3600" spc="5" dirty="0">
                <a:solidFill>
                  <a:srgbClr val="999999"/>
                </a:solidFill>
                <a:latin typeface="Arial"/>
                <a:cs typeface="Arial"/>
              </a:rPr>
              <a:t>tracker</a:t>
            </a:r>
            <a:r>
              <a:rPr sz="3600" spc="-675" dirty="0">
                <a:solidFill>
                  <a:srgbClr val="999999"/>
                </a:solidFill>
                <a:latin typeface="Arial"/>
                <a:cs typeface="Arial"/>
              </a:rPr>
              <a:t> </a:t>
            </a:r>
            <a:r>
              <a:rPr sz="3600" spc="-10" dirty="0">
                <a:solidFill>
                  <a:srgbClr val="999999"/>
                </a:solidFill>
                <a:latin typeface="Arial"/>
                <a:cs typeface="Arial"/>
              </a:rPr>
              <a:t>“</a:t>
            </a:r>
            <a:endParaRPr sz="36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2950"/>
              </a:spcBef>
            </a:pPr>
            <a:r>
              <a:rPr sz="1800" spc="-25" dirty="0">
                <a:solidFill>
                  <a:srgbClr val="434343"/>
                </a:solidFill>
                <a:latin typeface="Arial"/>
                <a:cs typeface="Arial"/>
              </a:rPr>
              <a:t>"Global </a:t>
            </a:r>
            <a:r>
              <a:rPr sz="1800" spc="25" dirty="0">
                <a:solidFill>
                  <a:srgbClr val="434343"/>
                </a:solidFill>
                <a:latin typeface="Arial"/>
                <a:cs typeface="Arial"/>
              </a:rPr>
              <a:t>Information</a:t>
            </a:r>
            <a:r>
              <a:rPr sz="1800" spc="-15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-30" dirty="0">
                <a:solidFill>
                  <a:srgbClr val="434343"/>
                </a:solidFill>
                <a:latin typeface="Arial"/>
                <a:cs typeface="Arial"/>
              </a:rPr>
              <a:t>Tracker":</a:t>
            </a:r>
            <a:endParaRPr sz="1800">
              <a:latin typeface="Arial"/>
              <a:cs typeface="Arial"/>
            </a:endParaRPr>
          </a:p>
          <a:p>
            <a:pPr marL="12700" marR="5080" indent="56515">
              <a:lnSpc>
                <a:spcPct val="149300"/>
              </a:lnSpc>
            </a:pP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you're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Arial"/>
                <a:cs typeface="Arial"/>
              </a:rPr>
              <a:t>in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Arial"/>
                <a:cs typeface="Arial"/>
              </a:rPr>
              <a:t>good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mood,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60" dirty="0">
                <a:solidFill>
                  <a:srgbClr val="666666"/>
                </a:solidFill>
                <a:latin typeface="Arial"/>
                <a:cs typeface="Arial"/>
              </a:rPr>
              <a:t>it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666666"/>
                </a:solidFill>
                <a:latin typeface="Arial"/>
                <a:cs typeface="Arial"/>
              </a:rPr>
              <a:t>actually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666666"/>
                </a:solidFill>
                <a:latin typeface="Arial"/>
                <a:cs typeface="Arial"/>
              </a:rPr>
              <a:t>works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0" dirty="0">
                <a:solidFill>
                  <a:srgbClr val="666666"/>
                </a:solidFill>
                <a:latin typeface="Arial"/>
                <a:cs typeface="Arial"/>
              </a:rPr>
              <a:t>for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Arial"/>
                <a:cs typeface="Arial"/>
              </a:rPr>
              <a:t>you.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Angels</a:t>
            </a:r>
            <a:r>
              <a:rPr sz="1800" spc="-6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0" dirty="0">
                <a:solidFill>
                  <a:srgbClr val="666666"/>
                </a:solidFill>
                <a:latin typeface="Arial"/>
                <a:cs typeface="Arial"/>
              </a:rPr>
              <a:t>sing, 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and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666666"/>
                </a:solidFill>
                <a:latin typeface="Arial"/>
                <a:cs typeface="Arial"/>
              </a:rPr>
              <a:t>a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30" dirty="0">
                <a:solidFill>
                  <a:srgbClr val="666666"/>
                </a:solidFill>
                <a:latin typeface="Arial"/>
                <a:cs typeface="Arial"/>
              </a:rPr>
              <a:t>light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suddenly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666666"/>
                </a:solidFill>
                <a:latin typeface="Arial"/>
                <a:cs typeface="Arial"/>
              </a:rPr>
              <a:t>ﬁlls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666666"/>
                </a:solidFill>
                <a:latin typeface="Arial"/>
                <a:cs typeface="Arial"/>
              </a:rPr>
              <a:t>the</a:t>
            </a:r>
            <a:r>
              <a:rPr sz="1800" spc="-7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666666"/>
                </a:solidFill>
                <a:latin typeface="Arial"/>
                <a:cs typeface="Arial"/>
              </a:rPr>
              <a:t>room.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800">
              <a:latin typeface="Times New Roman"/>
              <a:cs typeface="Times New Roman"/>
            </a:endParaRPr>
          </a:p>
          <a:p>
            <a:pPr marL="12700" marR="2909570">
              <a:lnSpc>
                <a:spcPct val="149300"/>
              </a:lnSpc>
            </a:pPr>
            <a:r>
              <a:rPr sz="1800" spc="-20" dirty="0">
                <a:solidFill>
                  <a:srgbClr val="434343"/>
                </a:solidFill>
                <a:latin typeface="Arial"/>
                <a:cs typeface="Arial"/>
              </a:rPr>
              <a:t>"Goddamn </a:t>
            </a:r>
            <a:r>
              <a:rPr sz="1800" spc="30" dirty="0">
                <a:solidFill>
                  <a:srgbClr val="434343"/>
                </a:solidFill>
                <a:latin typeface="Arial"/>
                <a:cs typeface="Arial"/>
              </a:rPr>
              <a:t>Idiotic </a:t>
            </a:r>
            <a:r>
              <a:rPr sz="1800" dirty="0">
                <a:solidFill>
                  <a:srgbClr val="434343"/>
                </a:solidFill>
                <a:latin typeface="Arial"/>
                <a:cs typeface="Arial"/>
              </a:rPr>
              <a:t>Truckload </a:t>
            </a:r>
            <a:r>
              <a:rPr sz="1800" spc="70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1800" spc="-31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434343"/>
                </a:solidFill>
                <a:latin typeface="Arial"/>
                <a:cs typeface="Arial"/>
              </a:rPr>
              <a:t>sh*t":  </a:t>
            </a:r>
            <a:r>
              <a:rPr sz="1800" spc="-5" dirty="0">
                <a:solidFill>
                  <a:srgbClr val="666666"/>
                </a:solidFill>
                <a:latin typeface="Arial"/>
                <a:cs typeface="Arial"/>
              </a:rPr>
              <a:t>when </a:t>
            </a:r>
            <a:r>
              <a:rPr sz="1800" spc="60" dirty="0">
                <a:solidFill>
                  <a:srgbClr val="666666"/>
                </a:solidFill>
                <a:latin typeface="Arial"/>
                <a:cs typeface="Arial"/>
              </a:rPr>
              <a:t>it</a:t>
            </a:r>
            <a:r>
              <a:rPr sz="1800" spc="-190" dirty="0">
                <a:solidFill>
                  <a:srgbClr val="666666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666666"/>
                </a:solidFill>
                <a:latin typeface="Arial"/>
                <a:cs typeface="Arial"/>
              </a:rPr>
              <a:t>breaks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86037" y="267237"/>
            <a:ext cx="651824" cy="65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050414"/>
          </a:xfrm>
          <a:custGeom>
            <a:avLst/>
            <a:gdLst/>
            <a:ahLst/>
            <a:cxnLst/>
            <a:rect l="l" t="t" r="r" b="b"/>
            <a:pathLst>
              <a:path w="9144000" h="2050414">
                <a:moveTo>
                  <a:pt x="0" y="0"/>
                </a:moveTo>
                <a:lnTo>
                  <a:pt x="9144000" y="0"/>
                </a:lnTo>
                <a:lnTo>
                  <a:pt x="9144000" y="2050300"/>
                </a:lnTo>
                <a:lnTo>
                  <a:pt x="0" y="2050300"/>
                </a:lnTo>
                <a:lnTo>
                  <a:pt x="0" y="0"/>
                </a:lnTo>
                <a:close/>
              </a:path>
            </a:pathLst>
          </a:custGeom>
          <a:solidFill>
            <a:srgbClr val="19D77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50300"/>
            <a:ext cx="9144000" cy="3093720"/>
          </a:xfrm>
          <a:custGeom>
            <a:avLst/>
            <a:gdLst/>
            <a:ahLst/>
            <a:cxnLst/>
            <a:rect l="l" t="t" r="r" b="b"/>
            <a:pathLst>
              <a:path w="9144000" h="3093720">
                <a:moveTo>
                  <a:pt x="0" y="0"/>
                </a:moveTo>
                <a:lnTo>
                  <a:pt x="9143999" y="0"/>
                </a:lnTo>
                <a:lnTo>
                  <a:pt x="9143999" y="3093299"/>
                </a:lnTo>
                <a:lnTo>
                  <a:pt x="0" y="3093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84725" y="1346125"/>
            <a:ext cx="2527300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b="1" spc="-20" dirty="0">
                <a:solidFill>
                  <a:srgbClr val="FFFFFF"/>
                </a:solidFill>
                <a:latin typeface="Trebuchet MS"/>
                <a:cs typeface="Trebuchet MS"/>
              </a:rPr>
              <a:t>So, </a:t>
            </a:r>
            <a:r>
              <a:rPr b="1" spc="-70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b="1" spc="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b="1" spc="-450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b="1" spc="-20" dirty="0">
                <a:solidFill>
                  <a:srgbClr val="FFFFFF"/>
                </a:solidFill>
                <a:latin typeface="Trebuchet MS"/>
                <a:cs typeface="Trebuchet MS"/>
              </a:rPr>
              <a:t>Git?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384725" y="2569258"/>
            <a:ext cx="7341870" cy="169735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400" spc="-40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Distributed </a:t>
            </a:r>
            <a:r>
              <a:rPr sz="2400" b="1" spc="-25" dirty="0">
                <a:solidFill>
                  <a:srgbClr val="434343"/>
                </a:solidFill>
                <a:latin typeface="Trebuchet MS"/>
                <a:cs typeface="Trebuchet MS"/>
              </a:rPr>
              <a:t>Version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Control</a:t>
            </a:r>
            <a:r>
              <a:rPr sz="2400" b="1" spc="-335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b="1" spc="-5" dirty="0">
                <a:solidFill>
                  <a:srgbClr val="434343"/>
                </a:solidFill>
                <a:latin typeface="Trebuchet MS"/>
                <a:cs typeface="Trebuchet MS"/>
              </a:rPr>
              <a:t>System.</a:t>
            </a:r>
            <a:endParaRPr sz="2400">
              <a:latin typeface="Trebuchet MS"/>
              <a:cs typeface="Trebuchet MS"/>
            </a:endParaRPr>
          </a:p>
          <a:p>
            <a:pPr marL="12700" marR="5080">
              <a:lnSpc>
                <a:spcPct val="151000"/>
              </a:lnSpc>
              <a:spcBef>
                <a:spcPts val="1575"/>
              </a:spcBef>
            </a:pPr>
            <a:r>
              <a:rPr sz="2400" spc="-40" dirty="0">
                <a:solidFill>
                  <a:srgbClr val="434343"/>
                </a:solidFill>
                <a:latin typeface="Arial"/>
                <a:cs typeface="Arial"/>
              </a:rPr>
              <a:t>Any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project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which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uses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Git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50" dirty="0">
                <a:solidFill>
                  <a:srgbClr val="434343"/>
                </a:solidFill>
                <a:latin typeface="Arial"/>
                <a:cs typeface="Arial"/>
              </a:rPr>
              <a:t>will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0" dirty="0">
                <a:solidFill>
                  <a:srgbClr val="434343"/>
                </a:solidFill>
                <a:latin typeface="Arial"/>
                <a:cs typeface="Arial"/>
              </a:rPr>
              <a:t>have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35" dirty="0">
                <a:solidFill>
                  <a:srgbClr val="434343"/>
                </a:solidFill>
                <a:latin typeface="Arial"/>
                <a:cs typeface="Arial"/>
              </a:rPr>
              <a:t>a</a:t>
            </a:r>
            <a:r>
              <a:rPr sz="2400" spc="-2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b="1" spc="-65" dirty="0">
                <a:solidFill>
                  <a:srgbClr val="434343"/>
                </a:solidFill>
                <a:latin typeface="Trebuchet MS"/>
                <a:cs typeface="Trebuchet MS"/>
              </a:rPr>
              <a:t>.git</a:t>
            </a:r>
            <a:r>
              <a:rPr sz="2400" b="1" spc="-120" dirty="0">
                <a:solidFill>
                  <a:srgbClr val="434343"/>
                </a:solidFill>
                <a:latin typeface="Trebuchet MS"/>
                <a:cs typeface="Trebuchet MS"/>
              </a:rPr>
              <a:t> </a:t>
            </a:r>
            <a:r>
              <a:rPr sz="2400" spc="35" dirty="0">
                <a:solidFill>
                  <a:srgbClr val="434343"/>
                </a:solidFill>
                <a:latin typeface="Arial"/>
                <a:cs typeface="Arial"/>
              </a:rPr>
              <a:t>folder</a:t>
            </a:r>
            <a:r>
              <a:rPr sz="2400" spc="-7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which 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stores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all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history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95" dirty="0">
                <a:solidFill>
                  <a:srgbClr val="434343"/>
                </a:solidFill>
                <a:latin typeface="Arial"/>
                <a:cs typeface="Arial"/>
              </a:rPr>
              <a:t>of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the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project.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311687" y="372437"/>
            <a:ext cx="651824" cy="65182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90152" y="0"/>
            <a:ext cx="1753848" cy="249572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438679" y="705606"/>
            <a:ext cx="7212330" cy="378332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1800" b="1" spc="-45" dirty="0">
                <a:solidFill>
                  <a:srgbClr val="595959"/>
                </a:solidFill>
                <a:latin typeface="Trebuchet MS"/>
                <a:cs typeface="Trebuchet MS"/>
              </a:rPr>
              <a:t>History:</a:t>
            </a:r>
            <a:endParaRPr sz="1800">
              <a:latin typeface="Trebuchet MS"/>
              <a:cs typeface="Trebuchet MS"/>
            </a:endParaRPr>
          </a:p>
          <a:p>
            <a:pPr marL="12700" marR="5080">
              <a:lnSpc>
                <a:spcPct val="100699"/>
              </a:lnSpc>
              <a:spcBef>
                <a:spcPts val="1575"/>
              </a:spcBef>
            </a:pP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Know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exactly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Arial"/>
                <a:cs typeface="Arial"/>
              </a:rPr>
              <a:t>which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ﬁles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changed,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0" dirty="0">
                <a:solidFill>
                  <a:srgbClr val="595959"/>
                </a:solidFill>
                <a:latin typeface="Arial"/>
                <a:cs typeface="Arial"/>
              </a:rPr>
              <a:t>who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made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those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changes,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and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when 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those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changes</a:t>
            </a:r>
            <a:r>
              <a:rPr sz="1800" spc="-19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occured.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b="1" spc="-25" dirty="0">
                <a:solidFill>
                  <a:srgbClr val="595959"/>
                </a:solidFill>
                <a:latin typeface="Trebuchet MS"/>
                <a:cs typeface="Trebuchet MS"/>
              </a:rPr>
              <a:t>Backup:</a:t>
            </a:r>
            <a:endParaRPr sz="18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1590"/>
              </a:spcBef>
            </a:pP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Ability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45" dirty="0">
                <a:solidFill>
                  <a:srgbClr val="595959"/>
                </a:solidFill>
                <a:latin typeface="Arial"/>
                <a:cs typeface="Arial"/>
              </a:rPr>
              <a:t>to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40" dirty="0">
                <a:solidFill>
                  <a:srgbClr val="595959"/>
                </a:solidFill>
                <a:latin typeface="Arial"/>
                <a:cs typeface="Arial"/>
              </a:rPr>
              <a:t>have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versions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70" dirty="0">
                <a:solidFill>
                  <a:srgbClr val="595959"/>
                </a:solidFill>
                <a:latin typeface="Arial"/>
                <a:cs typeface="Arial"/>
              </a:rPr>
              <a:t>of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code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in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25" dirty="0">
                <a:solidFill>
                  <a:srgbClr val="595959"/>
                </a:solidFill>
                <a:latin typeface="Arial"/>
                <a:cs typeface="Arial"/>
              </a:rPr>
              <a:t>different</a:t>
            </a:r>
            <a:r>
              <a:rPr sz="1800" spc="-5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dirty="0">
                <a:solidFill>
                  <a:srgbClr val="595959"/>
                </a:solidFill>
                <a:latin typeface="Arial"/>
                <a:cs typeface="Arial"/>
              </a:rPr>
              <a:t>places.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350"/>
              </a:spcBef>
            </a:pPr>
            <a:r>
              <a:rPr sz="1800" b="1" spc="-45" dirty="0">
                <a:solidFill>
                  <a:srgbClr val="595959"/>
                </a:solidFill>
                <a:latin typeface="Trebuchet MS"/>
                <a:cs typeface="Trebuchet MS"/>
              </a:rPr>
              <a:t>Collaboration:</a:t>
            </a:r>
            <a:endParaRPr sz="1800">
              <a:latin typeface="Trebuchet MS"/>
              <a:cs typeface="Trebuchet MS"/>
            </a:endParaRPr>
          </a:p>
          <a:p>
            <a:pPr marL="12700" marR="159385">
              <a:lnSpc>
                <a:spcPct val="100699"/>
              </a:lnSpc>
              <a:spcBef>
                <a:spcPts val="1575"/>
              </a:spcBef>
            </a:pP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Collaborate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easily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4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0" dirty="0">
                <a:solidFill>
                  <a:srgbClr val="595959"/>
                </a:solidFill>
                <a:latin typeface="Arial"/>
                <a:cs typeface="Arial"/>
              </a:rPr>
              <a:t>other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people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on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the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same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15" dirty="0">
                <a:solidFill>
                  <a:srgbClr val="595959"/>
                </a:solidFill>
                <a:latin typeface="Arial"/>
                <a:cs typeface="Arial"/>
              </a:rPr>
              <a:t>project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25" dirty="0">
                <a:solidFill>
                  <a:srgbClr val="595959"/>
                </a:solidFill>
                <a:latin typeface="Arial"/>
                <a:cs typeface="Arial"/>
              </a:rPr>
              <a:t>by</a:t>
            </a:r>
            <a:r>
              <a:rPr sz="1800" spc="-60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5" dirty="0">
                <a:solidFill>
                  <a:srgbClr val="595959"/>
                </a:solidFill>
                <a:latin typeface="Arial"/>
                <a:cs typeface="Arial"/>
              </a:rPr>
              <a:t>uploading  </a:t>
            </a:r>
            <a:r>
              <a:rPr sz="1800" spc="-10" dirty="0">
                <a:solidFill>
                  <a:srgbClr val="595959"/>
                </a:solidFill>
                <a:latin typeface="Arial"/>
                <a:cs typeface="Arial"/>
              </a:rPr>
              <a:t>and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receiving</a:t>
            </a:r>
            <a:r>
              <a:rPr sz="1800" spc="-16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800" spc="-5" dirty="0">
                <a:solidFill>
                  <a:srgbClr val="595959"/>
                </a:solidFill>
                <a:latin typeface="Arial"/>
                <a:cs typeface="Arial"/>
              </a:rPr>
              <a:t>changes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14677" y="629025"/>
            <a:ext cx="631224" cy="5889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02279" y="2171397"/>
            <a:ext cx="456022" cy="4957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65871" y="3443445"/>
            <a:ext cx="528816" cy="49577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9144000" cy="2050414"/>
          </a:xfrm>
          <a:custGeom>
            <a:avLst/>
            <a:gdLst/>
            <a:ahLst/>
            <a:cxnLst/>
            <a:rect l="l" t="t" r="r" b="b"/>
            <a:pathLst>
              <a:path w="9144000" h="2050414">
                <a:moveTo>
                  <a:pt x="0" y="0"/>
                </a:moveTo>
                <a:lnTo>
                  <a:pt x="9144000" y="0"/>
                </a:lnTo>
                <a:lnTo>
                  <a:pt x="9144000" y="2050300"/>
                </a:lnTo>
                <a:lnTo>
                  <a:pt x="0" y="205030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0" y="2050300"/>
            <a:ext cx="9144000" cy="3093720"/>
          </a:xfrm>
          <a:custGeom>
            <a:avLst/>
            <a:gdLst/>
            <a:ahLst/>
            <a:cxnLst/>
            <a:rect l="l" t="t" r="r" b="b"/>
            <a:pathLst>
              <a:path w="9144000" h="3093720">
                <a:moveTo>
                  <a:pt x="0" y="0"/>
                </a:moveTo>
                <a:lnTo>
                  <a:pt x="9143999" y="0"/>
                </a:lnTo>
                <a:lnTo>
                  <a:pt x="9143999" y="3093299"/>
                </a:lnTo>
                <a:lnTo>
                  <a:pt x="0" y="3093299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4725" y="1346125"/>
            <a:ext cx="2582545" cy="45529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>
              <a:lnSpc>
                <a:spcPct val="100000"/>
              </a:lnSpc>
            </a:pPr>
            <a:r>
              <a:rPr sz="2800" b="1" spc="-70" dirty="0">
                <a:solidFill>
                  <a:srgbClr val="FFFFFF"/>
                </a:solidFill>
                <a:latin typeface="Trebuchet MS"/>
                <a:cs typeface="Trebuchet MS"/>
              </a:rPr>
              <a:t>What </a:t>
            </a:r>
            <a:r>
              <a:rPr sz="2800" b="1" spc="70" dirty="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sz="2800" b="1" spc="-305" dirty="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sz="2800" b="1" spc="-25" dirty="0">
                <a:solidFill>
                  <a:srgbClr val="FFFFFF"/>
                </a:solidFill>
                <a:latin typeface="Trebuchet MS"/>
                <a:cs typeface="Trebuchet MS"/>
              </a:rPr>
              <a:t>GitHub?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4725" y="2382720"/>
            <a:ext cx="7973695" cy="16833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700" marR="5080">
              <a:lnSpc>
                <a:spcPct val="151000"/>
              </a:lnSpc>
            </a:pPr>
            <a:r>
              <a:rPr sz="2400" b="1" spc="-45" dirty="0">
                <a:solidFill>
                  <a:srgbClr val="434343"/>
                </a:solidFill>
                <a:latin typeface="Trebuchet MS"/>
                <a:cs typeface="Trebuchet MS"/>
              </a:rPr>
              <a:t>GitHub </a:t>
            </a:r>
            <a:r>
              <a:rPr sz="2400" spc="40" dirty="0">
                <a:solidFill>
                  <a:srgbClr val="434343"/>
                </a:solidFill>
                <a:latin typeface="Arial"/>
                <a:cs typeface="Arial"/>
              </a:rPr>
              <a:t>is </a:t>
            </a:r>
            <a:r>
              <a:rPr sz="2400" spc="-35" dirty="0">
                <a:solidFill>
                  <a:srgbClr val="434343"/>
                </a:solidFill>
                <a:latin typeface="Arial"/>
                <a:cs typeface="Arial"/>
              </a:rPr>
              <a:t>a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website </a:t>
            </a:r>
            <a:r>
              <a:rPr sz="2400" spc="45" dirty="0">
                <a:solidFill>
                  <a:srgbClr val="434343"/>
                </a:solidFill>
                <a:latin typeface="Arial"/>
                <a:cs typeface="Arial"/>
              </a:rPr>
              <a:t>that </a:t>
            </a:r>
            <a:r>
              <a:rPr sz="2400" spc="30" dirty="0">
                <a:solidFill>
                  <a:srgbClr val="434343"/>
                </a:solidFill>
                <a:latin typeface="Arial"/>
                <a:cs typeface="Arial"/>
              </a:rPr>
              <a:t>allows </a:t>
            </a:r>
            <a:r>
              <a:rPr sz="2400" spc="10" dirty="0">
                <a:solidFill>
                  <a:srgbClr val="434343"/>
                </a:solidFill>
                <a:latin typeface="Arial"/>
                <a:cs typeface="Arial"/>
              </a:rPr>
              <a:t>us </a:t>
            </a:r>
            <a:r>
              <a:rPr sz="2400" spc="60" dirty="0">
                <a:solidFill>
                  <a:srgbClr val="434343"/>
                </a:solidFill>
                <a:latin typeface="Arial"/>
                <a:cs typeface="Arial"/>
              </a:rPr>
              <a:t>to </a:t>
            </a:r>
            <a:r>
              <a:rPr sz="2400" spc="-15" dirty="0">
                <a:solidFill>
                  <a:srgbClr val="434343"/>
                </a:solidFill>
                <a:latin typeface="Arial"/>
                <a:cs typeface="Arial"/>
              </a:rPr>
              <a:t>use </a:t>
            </a:r>
            <a:r>
              <a:rPr sz="2400" b="1" spc="-20" dirty="0">
                <a:solidFill>
                  <a:srgbClr val="434343"/>
                </a:solidFill>
                <a:latin typeface="Trebuchet MS"/>
                <a:cs typeface="Trebuchet MS"/>
              </a:rPr>
              <a:t>git </a:t>
            </a:r>
            <a:r>
              <a:rPr sz="2400" spc="-10" dirty="0">
                <a:solidFill>
                  <a:srgbClr val="434343"/>
                </a:solidFill>
                <a:latin typeface="Arial"/>
                <a:cs typeface="Arial"/>
              </a:rPr>
              <a:t>and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create 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repositories</a:t>
            </a:r>
            <a:r>
              <a:rPr sz="2400" spc="-7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b="1" spc="-60" dirty="0">
                <a:solidFill>
                  <a:srgbClr val="434343"/>
                </a:solidFill>
                <a:latin typeface="Trebuchet MS"/>
                <a:cs typeface="Trebuchet MS"/>
              </a:rPr>
              <a:t>online</a:t>
            </a:r>
            <a:r>
              <a:rPr sz="2400" spc="-60" dirty="0">
                <a:solidFill>
                  <a:srgbClr val="434343"/>
                </a:solidFill>
                <a:latin typeface="Arial"/>
                <a:cs typeface="Arial"/>
              </a:rPr>
              <a:t>.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45" dirty="0">
                <a:solidFill>
                  <a:srgbClr val="434343"/>
                </a:solidFill>
                <a:latin typeface="Arial"/>
                <a:cs typeface="Arial"/>
              </a:rPr>
              <a:t>It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dirty="0">
                <a:solidFill>
                  <a:srgbClr val="434343"/>
                </a:solidFill>
                <a:latin typeface="Arial"/>
                <a:cs typeface="Arial"/>
              </a:rPr>
              <a:t>can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also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15" dirty="0">
                <a:solidFill>
                  <a:srgbClr val="434343"/>
                </a:solidFill>
                <a:latin typeface="Arial"/>
                <a:cs typeface="Arial"/>
              </a:rPr>
              <a:t>store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0" dirty="0">
                <a:solidFill>
                  <a:srgbClr val="434343"/>
                </a:solidFill>
                <a:latin typeface="Arial"/>
                <a:cs typeface="Arial"/>
              </a:rPr>
              <a:t>all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15" dirty="0">
                <a:solidFill>
                  <a:srgbClr val="434343"/>
                </a:solidFill>
                <a:latin typeface="Arial"/>
                <a:cs typeface="Arial"/>
              </a:rPr>
              <a:t>your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25" dirty="0">
                <a:solidFill>
                  <a:srgbClr val="434343"/>
                </a:solidFill>
                <a:latin typeface="Arial"/>
                <a:cs typeface="Arial"/>
              </a:rPr>
              <a:t>projects</a:t>
            </a:r>
            <a:r>
              <a:rPr sz="2400" spc="-80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5" dirty="0">
                <a:solidFill>
                  <a:srgbClr val="434343"/>
                </a:solidFill>
                <a:latin typeface="Arial"/>
                <a:cs typeface="Arial"/>
              </a:rPr>
              <a:t>online  </a:t>
            </a:r>
            <a:r>
              <a:rPr sz="2400" spc="70" dirty="0">
                <a:solidFill>
                  <a:srgbClr val="434343"/>
                </a:solidFill>
                <a:latin typeface="Arial"/>
                <a:cs typeface="Arial"/>
              </a:rPr>
              <a:t>for</a:t>
            </a:r>
            <a:r>
              <a:rPr sz="2400" spc="-165" dirty="0">
                <a:solidFill>
                  <a:srgbClr val="434343"/>
                </a:solidFill>
                <a:latin typeface="Arial"/>
                <a:cs typeface="Arial"/>
              </a:rPr>
              <a:t> </a:t>
            </a:r>
            <a:r>
              <a:rPr sz="2400" spc="-5" dirty="0">
                <a:solidFill>
                  <a:srgbClr val="434343"/>
                </a:solidFill>
                <a:latin typeface="Arial"/>
                <a:cs typeface="Arial"/>
              </a:rPr>
              <a:t>free.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6624" y="418699"/>
            <a:ext cx="652949" cy="65294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7312309" y="0"/>
            <a:ext cx="1831690" cy="2271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</TotalTime>
  <Words>411</Words>
  <Application>Microsoft Office PowerPoint</Application>
  <PresentationFormat>On-screen Show (16:9)</PresentationFormat>
  <Paragraphs>62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Gill Sans MT</vt:lpstr>
      <vt:lpstr>Lucida Sans</vt:lpstr>
      <vt:lpstr>Times New Roman</vt:lpstr>
      <vt:lpstr>Trebuchet MS</vt:lpstr>
      <vt:lpstr>Verdana</vt:lpstr>
      <vt:lpstr>Office Theme</vt:lpstr>
      <vt:lpstr>LeadHers of WAP</vt:lpstr>
      <vt:lpstr>PowerPoint Presentation</vt:lpstr>
      <vt:lpstr>Before we start...</vt:lpstr>
      <vt:lpstr>Workshop Flow</vt:lpstr>
      <vt:lpstr>PowerPoint Presentation</vt:lpstr>
      <vt:lpstr>What is Git?</vt:lpstr>
      <vt:lpstr>So, What is Git?</vt:lpstr>
      <vt:lpstr>PowerPoint Presentation</vt:lpstr>
      <vt:lpstr>PowerPoint Presentation</vt:lpstr>
      <vt:lpstr>What is a repository?</vt:lpstr>
      <vt:lpstr>If you are on windows, open  Git-Bash.</vt:lpstr>
      <vt:lpstr>PowerPoint Presentation</vt:lpstr>
      <vt:lpstr>Initializing a new repository</vt:lpstr>
      <vt:lpstr>PowerPoint Presentation</vt:lpstr>
      <vt:lpstr>Creating your ﬁrst commit</vt:lpstr>
      <vt:lpstr>To Reset your Commits</vt:lpstr>
      <vt:lpstr>Working with GitHub and  fundamentals of Git 101.</vt:lpstr>
      <vt:lpstr>Downloading/Updating repos</vt:lpstr>
      <vt:lpstr>Git Branches</vt:lpstr>
      <vt:lpstr>PowerPoint Presentation</vt:lpstr>
      <vt:lpstr>PowerPoint Presentation</vt:lpstr>
      <vt:lpstr>Education</vt:lpstr>
      <vt:lpstr>Events on GitHub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Love Dhir</cp:lastModifiedBy>
  <cp:revision>11</cp:revision>
  <dcterms:created xsi:type="dcterms:W3CDTF">2020-01-11T00:38:01Z</dcterms:created>
  <dcterms:modified xsi:type="dcterms:W3CDTF">2020-07-25T08:59:37Z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Google</vt:lpwstr>
  </property>
</Properties>
</file>